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52"/>
  </p:notesMasterIdLst>
  <p:sldIdLst>
    <p:sldId id="256" r:id="rId2"/>
    <p:sldId id="290" r:id="rId3"/>
    <p:sldId id="292" r:id="rId4"/>
    <p:sldId id="295" r:id="rId5"/>
    <p:sldId id="296" r:id="rId6"/>
    <p:sldId id="294" r:id="rId7"/>
    <p:sldId id="291" r:id="rId8"/>
    <p:sldId id="298" r:id="rId9"/>
    <p:sldId id="299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45" r:id="rId21"/>
    <p:sldId id="346" r:id="rId22"/>
    <p:sldId id="347" r:id="rId23"/>
    <p:sldId id="344" r:id="rId24"/>
    <p:sldId id="300" r:id="rId25"/>
    <p:sldId id="301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48" r:id="rId43"/>
    <p:sldId id="322" r:id="rId44"/>
    <p:sldId id="324" r:id="rId45"/>
    <p:sldId id="326" r:id="rId46"/>
    <p:sldId id="343" r:id="rId47"/>
    <p:sldId id="261" r:id="rId48"/>
    <p:sldId id="349" r:id="rId49"/>
    <p:sldId id="341" r:id="rId50"/>
    <p:sldId id="342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77891"/>
  </p:normalViewPr>
  <p:slideViewPr>
    <p:cSldViewPr snapToGrid="0" snapToObjects="1">
      <p:cViewPr varScale="1">
        <p:scale>
          <a:sx n="98" d="100"/>
          <a:sy n="98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1998 paper on an early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52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(also</a:t>
            </a:r>
            <a:r>
              <a:rPr lang="en-US" baseline="0" dirty="0"/>
              <a:t> the exploding gradient, but this is less common)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79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 5 (the last layer, the output layer) has a nearly-uniform spread of weights</a:t>
            </a:r>
          </a:p>
          <a:p>
            <a:r>
              <a:rPr lang="en-US" dirty="0"/>
              <a:t>Layer 1 (the first layer, the input layer) has weights that are almost all 0, and those that aren’t 0 are very close to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68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Sigmoid depth 4 and 5 take much, much longer to decrease in training error (due to tiny gradients)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09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a big network there are lots of weighted inputs to each neuron.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- </a:t>
            </a:r>
            <a:r>
              <a:rPr lang="en-US" dirty="0"/>
              <a:t>If any of them are too large then the neuron will saturate.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neurons get stuck with a few large inputs OR many small ones.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22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Loss surface induced by the chosen loss function: notice the black (cross-entropy loss) has much larger gradients overall, meaning faster convergence, as compared to the red (squared loss)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1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Tanh has a larger region of large gradients (closer to linear) than the sigmoid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74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values = forward propagation of network evaluation</a:t>
            </a:r>
          </a:p>
          <a:p>
            <a:r>
              <a:rPr lang="en-US" dirty="0"/>
              <a:t>Re</a:t>
            </a:r>
            <a:r>
              <a:rPr lang="en-US" baseline="0" dirty="0"/>
              <a:t>d values = back propagation of gradients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6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al_j</a:t>
            </a:r>
            <a:r>
              <a:rPr lang="en-US" dirty="0"/>
              <a:t> = activations for node j in lth layer </a:t>
            </a:r>
          </a:p>
          <a:p>
            <a:r>
              <a:rPr lang="en-US" dirty="0"/>
              <a:t>al = activations for all nodes in lth layer (and bias)</a:t>
            </a:r>
          </a:p>
          <a:p>
            <a:r>
              <a:rPr lang="en-US" dirty="0" err="1"/>
              <a:t>zl</a:t>
            </a:r>
            <a:r>
              <a:rPr lang="en-US" dirty="0"/>
              <a:t> = the linear sum that goes into the activation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1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is number of training points x</a:t>
            </a:r>
          </a:p>
          <a:p>
            <a:endParaRPr lang="en-US" dirty="0"/>
          </a:p>
          <a:p>
            <a:r>
              <a:rPr lang="en-US" dirty="0"/>
              <a:t>Capital L is the final layer (</a:t>
            </a:r>
            <a:r>
              <a:rPr lang="en-US" dirty="0" err="1"/>
              <a:t>ie</a:t>
            </a:r>
            <a:r>
              <a:rPr lang="en-US" dirty="0"/>
              <a:t> where classification happens!)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44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</a:t>
            </a:r>
            <a:r>
              <a:rPr lang="en-US" baseline="0" dirty="0"/>
              <a:t> there is a demon in our neural network</a:t>
            </a:r>
          </a:p>
          <a:p>
            <a:endParaRPr lang="en-US" baseline="0" dirty="0"/>
          </a:p>
          <a:p>
            <a:r>
              <a:rPr lang="en-US" baseline="0" dirty="0"/>
              <a:t>Demon sits at the </a:t>
            </a:r>
            <a:r>
              <a:rPr lang="en-US" baseline="0" dirty="0" err="1"/>
              <a:t>jth</a:t>
            </a:r>
            <a:r>
              <a:rPr lang="en-US" baseline="0" dirty="0"/>
              <a:t> neuron in the lth layer</a:t>
            </a:r>
          </a:p>
          <a:p>
            <a:endParaRPr lang="en-US" baseline="0" dirty="0"/>
          </a:p>
          <a:p>
            <a:r>
              <a:rPr lang="en-US" baseline="0" dirty="0"/>
              <a:t>As input comes in, demon messes with the weights, adjusting it by some delta z.</a:t>
            </a:r>
          </a:p>
          <a:p>
            <a:r>
              <a:rPr lang="mr-IN" baseline="0" dirty="0"/>
              <a:t>–</a:t>
            </a:r>
            <a:r>
              <a:rPr lang="en-US" baseline="0" dirty="0"/>
              <a:t>change propagates through the network resulting in an average change in the cost by (</a:t>
            </a:r>
            <a:r>
              <a:rPr lang="en-US" baseline="0" dirty="0" err="1"/>
              <a:t>dC</a:t>
            </a:r>
            <a:r>
              <a:rPr lang="en-US" baseline="0" dirty="0"/>
              <a:t>/</a:t>
            </a:r>
            <a:r>
              <a:rPr lang="en-US" baseline="0" dirty="0" err="1"/>
              <a:t>dz_lj</a:t>
            </a:r>
            <a:r>
              <a:rPr lang="en-US" baseline="0" dirty="0"/>
              <a:t>)*delta z</a:t>
            </a:r>
          </a:p>
          <a:p>
            <a:endParaRPr lang="en-US" baseline="0" dirty="0"/>
          </a:p>
          <a:p>
            <a:r>
              <a:rPr lang="en-US" baseline="0" dirty="0"/>
              <a:t>Demon could be a good demon! If </a:t>
            </a:r>
            <a:r>
              <a:rPr lang="en-US" baseline="0" dirty="0" err="1"/>
              <a:t>dC</a:t>
            </a:r>
            <a:r>
              <a:rPr lang="en-US" baseline="0" dirty="0"/>
              <a:t>/</a:t>
            </a:r>
            <a:r>
              <a:rPr lang="en-US" baseline="0" dirty="0" err="1"/>
              <a:t>dz_lj</a:t>
            </a:r>
            <a:r>
              <a:rPr lang="en-US" baseline="0" dirty="0"/>
              <a:t> is large, demon could choose delta z with equal magnitude but opposite 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8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First: compute the error in the very last layer (the output layer, where classification happens)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2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Specifically, for squared loss, it would look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3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having computed the error at layer L, we start iterating by stepping BACKWARD through the layers</a:t>
            </a:r>
          </a:p>
          <a:p>
            <a:endParaRPr lang="en-US" dirty="0"/>
          </a:p>
          <a:p>
            <a:r>
              <a:rPr lang="en-US" dirty="0"/>
              <a:t>At each layer l, we use the error we found at layer l + 1 to compute the error at layer 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09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iterate!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3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“further and further from output layer” = “closer to the input layer”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59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3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15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0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3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82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754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9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4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0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3/25/25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898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mlp.html" TargetMode="External"/><Relationship Id="rId2" Type="http://schemas.openxmlformats.org/officeDocument/2006/relationships/hyperlink" Target="http://numericinsight.com/uploads/A_Gentle_Introduction_to_Backpropagatio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euralnetworksanddeeplearning.com/" TargetMode="External"/><Relationship Id="rId4" Type="http://schemas.openxmlformats.org/officeDocument/2006/relationships/hyperlink" Target="https://cs231n.github.io/optimization-2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“Borrowing” from</a:t>
            </a:r>
          </a:p>
          <a:p>
            <a:pPr lvl="1"/>
            <a:r>
              <a:rPr lang="en-US" dirty="0"/>
              <a:t>William Cohen at Carnegie Mellon (author of SSL algorithm you implemented in HW3)</a:t>
            </a:r>
          </a:p>
          <a:p>
            <a:pPr lvl="1"/>
            <a:r>
              <a:rPr lang="en-US" dirty="0"/>
              <a:t>Michael Nielson of </a:t>
            </a:r>
            <a:r>
              <a:rPr lang="en-US" dirty="0">
                <a:hlinkClick r:id="rId2"/>
              </a:rPr>
              <a:t>http://neuralnetworksanddeeplearning.com/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0272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184400" y="1405467"/>
            <a:ext cx="8128000" cy="472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690688"/>
            <a:ext cx="7581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78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638800" y="1524000"/>
            <a:ext cx="6011333" cy="5063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5188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Each digit is 28x28 = 784 dimensions / inputs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89" y="1690688"/>
            <a:ext cx="5604111" cy="466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185" y="1550448"/>
            <a:ext cx="4118429" cy="647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84846"/>
          <a:stretch/>
        </p:blipFill>
        <p:spPr>
          <a:xfrm>
            <a:off x="3910587" y="3356763"/>
            <a:ext cx="624113" cy="647182"/>
          </a:xfrm>
          <a:prstGeom prst="rect">
            <a:avLst/>
          </a:prstGeom>
        </p:spPr>
      </p:pic>
      <p:sp>
        <p:nvSpPr>
          <p:cNvPr id="10" name="Bent-Up Arrow 9"/>
          <p:cNvSpPr/>
          <p:nvPr/>
        </p:nvSpPr>
        <p:spPr>
          <a:xfrm rot="5400000">
            <a:off x="4455426" y="3690143"/>
            <a:ext cx="850392" cy="15163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2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591732" y="1975453"/>
            <a:ext cx="9008533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058" y="2099732"/>
            <a:ext cx="8655883" cy="340904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672667" y="240846"/>
            <a:ext cx="4351866" cy="1449841"/>
          </a:xfrm>
          <a:prstGeom prst="wedgeRoundRect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Vectorize</a:t>
            </a:r>
            <a:r>
              <a:rPr lang="en-US" sz="2400" dirty="0"/>
              <a:t>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dirty="0"/>
              <a:t> is the weight matrix for layer </a:t>
            </a:r>
            <a:r>
              <a:rPr lang="en-US" sz="2400" i="1" dirty="0"/>
              <a:t>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678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18268" y="1690688"/>
            <a:ext cx="4826000" cy="4015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90" y="1894115"/>
            <a:ext cx="4492127" cy="366304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38199" y="3725333"/>
            <a:ext cx="1188917" cy="1032933"/>
          </a:xfrm>
          <a:prstGeom prst="wedgeRoundRectCallout">
            <a:avLst>
              <a:gd name="adj1" fmla="val 244120"/>
              <a:gd name="adj2" fmla="val 15075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Bias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501541" y="511440"/>
            <a:ext cx="1351576" cy="1032933"/>
          </a:xfrm>
          <a:prstGeom prst="wedgeRoundRectCallout">
            <a:avLst>
              <a:gd name="adj1" fmla="val 11398"/>
              <a:gd name="adj2" fmla="val 22982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Activation</a:t>
            </a:r>
          </a:p>
        </p:txBody>
      </p:sp>
      <p:pic>
        <p:nvPicPr>
          <p:cNvPr id="7" name="Picture 6" descr="Screen Shot 2016-10-23 at 4.2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221" y="3026833"/>
            <a:ext cx="3771900" cy="13970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144656" y="1169194"/>
            <a:ext cx="4351866" cy="1449841"/>
          </a:xfrm>
          <a:prstGeom prst="wedgeRoundRectCallout">
            <a:avLst>
              <a:gd name="adj1" fmla="val -20833"/>
              <a:gd name="adj2" fmla="val 7534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Vectorize</a:t>
            </a:r>
            <a:r>
              <a:rPr lang="en-US" sz="2400" dirty="0"/>
              <a:t>: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r>
              <a:rPr lang="en-US" sz="2400" dirty="0"/>
              <a:t> and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r>
              <a:rPr lang="en-US" sz="2400" i="1" dirty="0"/>
              <a:t> </a:t>
            </a:r>
            <a:r>
              <a:rPr lang="en-US" sz="2400" dirty="0"/>
              <a:t>are activations and bias matrices for layer </a:t>
            </a:r>
            <a:r>
              <a:rPr lang="en-US" sz="2400" i="1" dirty="0"/>
              <a:t>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5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18268" y="1690688"/>
            <a:ext cx="4826000" cy="4015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990" y="1894115"/>
            <a:ext cx="4492127" cy="3663043"/>
          </a:xfrm>
          <a:prstGeom prst="rect">
            <a:avLst/>
          </a:prstGeom>
        </p:spPr>
      </p:pic>
      <p:pic>
        <p:nvPicPr>
          <p:cNvPr id="5" name="Picture 4" descr="Screen Shot 2016-10-23 at 4.24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1690688"/>
            <a:ext cx="3771900" cy="1397000"/>
          </a:xfrm>
          <a:prstGeom prst="rect">
            <a:avLst/>
          </a:prstGeom>
        </p:spPr>
      </p:pic>
      <p:pic>
        <p:nvPicPr>
          <p:cNvPr id="6" name="Picture 5" descr="Screen Shot 2016-10-23 at 4.31.0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45" y="3970564"/>
            <a:ext cx="3530600" cy="876300"/>
          </a:xfrm>
          <a:prstGeom prst="rect">
            <a:avLst/>
          </a:prstGeom>
        </p:spPr>
      </p:pic>
      <p:pic>
        <p:nvPicPr>
          <p:cNvPr id="8" name="Picture 7" descr="Screen Shot 2016-10-23 at 4.32.5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52" y="5059484"/>
            <a:ext cx="2792186" cy="7094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70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44133" y="1638288"/>
            <a:ext cx="5926667" cy="3370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 is “</a:t>
            </a:r>
            <a:r>
              <a:rPr lang="en-US" dirty="0" err="1"/>
              <a:t>feedforward</a:t>
            </a:r>
            <a:r>
              <a:rPr lang="en-US" dirty="0"/>
              <a:t>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Screen Shot 2016-10-23 at 4.3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82" y="5532450"/>
            <a:ext cx="3530600" cy="876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634" y="1863260"/>
            <a:ext cx="5212443" cy="28288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83505" y="5009230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</a:t>
            </a:r>
            <a:r>
              <a:rPr lang="en-US" sz="2800" i="1" dirty="0"/>
              <a:t>l=1, 2, … L: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3845076" y="2051945"/>
            <a:ext cx="762000" cy="2403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77405" y="2175316"/>
            <a:ext cx="691243" cy="2180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918805" y="2917359"/>
            <a:ext cx="691243" cy="713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Set up a cost function, </a:t>
            </a:r>
            <a:r>
              <a:rPr lang="en-US" i="1" dirty="0"/>
              <a:t>C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Rewrite as an average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297333" y="534500"/>
            <a:ext cx="3410252" cy="3140033"/>
            <a:chOff x="8297333" y="534500"/>
            <a:chExt cx="3410252" cy="3140033"/>
          </a:xfrm>
        </p:grpSpPr>
        <p:sp>
          <p:nvSpPr>
            <p:cNvPr id="6" name="Rounded Rectangle 5"/>
            <p:cNvSpPr/>
            <p:nvPr/>
          </p:nvSpPr>
          <p:spPr>
            <a:xfrm>
              <a:off x="8297333" y="534500"/>
              <a:ext cx="3410252" cy="314003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252" y="746013"/>
              <a:ext cx="3017760" cy="2774042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2304456"/>
            <a:ext cx="5025216" cy="10393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3822593"/>
            <a:ext cx="2537600" cy="11048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24" y="3843908"/>
            <a:ext cx="3467100" cy="939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61282" y="416961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where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718208" y="5033776"/>
            <a:ext cx="6578192" cy="1551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Allows us to compute partial derivatives </a:t>
            </a:r>
            <a:r>
              <a:rPr lang="en-US" i="1" dirty="0" err="1"/>
              <a:t>dC</a:t>
            </a:r>
            <a:r>
              <a:rPr lang="en-US" i="1" baseline="-25000" dirty="0" err="1"/>
              <a:t>x</a:t>
            </a:r>
            <a:r>
              <a:rPr lang="en-US" i="1" dirty="0"/>
              <a:t>/</a:t>
            </a:r>
            <a:r>
              <a:rPr lang="en-US" i="1" dirty="0" err="1"/>
              <a:t>dw</a:t>
            </a:r>
            <a:r>
              <a:rPr lang="en-US" dirty="0"/>
              <a:t> and </a:t>
            </a:r>
            <a:r>
              <a:rPr lang="en-US" i="1" dirty="0" err="1"/>
              <a:t>dC</a:t>
            </a:r>
            <a:r>
              <a:rPr lang="en-US" i="1" baseline="-25000" dirty="0" err="1"/>
              <a:t>x</a:t>
            </a:r>
            <a:r>
              <a:rPr lang="en-US" i="1" dirty="0"/>
              <a:t>/</a:t>
            </a:r>
            <a:r>
              <a:rPr lang="en-US" i="1" dirty="0" err="1"/>
              <a:t>db</a:t>
            </a:r>
            <a:r>
              <a:rPr lang="en-US" i="1" dirty="0"/>
              <a:t> </a:t>
            </a:r>
            <a:r>
              <a:rPr lang="en-US" dirty="0"/>
              <a:t>for single training examples, then recover </a:t>
            </a:r>
            <a:r>
              <a:rPr lang="en-US" i="1" dirty="0" err="1"/>
              <a:t>dC</a:t>
            </a:r>
            <a:r>
              <a:rPr lang="en-US" i="1" dirty="0"/>
              <a:t>/</a:t>
            </a:r>
            <a:r>
              <a:rPr lang="en-US" i="1" dirty="0" err="1"/>
              <a:t>dw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dC</a:t>
            </a:r>
            <a:r>
              <a:rPr lang="en-US" i="1" dirty="0"/>
              <a:t>/</a:t>
            </a:r>
            <a:r>
              <a:rPr lang="en-US" i="1" dirty="0" err="1"/>
              <a:t>db</a:t>
            </a:r>
            <a:r>
              <a:rPr lang="en-US" dirty="0"/>
              <a:t> by averaging over training examples.</a:t>
            </a:r>
          </a:p>
        </p:txBody>
      </p:sp>
    </p:spTree>
    <p:extLst>
      <p:ext uri="{BB962C8B-B14F-4D97-AF65-F5344CB8AC3E}">
        <p14:creationId xmlns:p14="http://schemas.microsoft.com/office/powerpoint/2010/main" val="106259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6" grpId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Screen Shot 2016-10-23 at 4.40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796" y="5358671"/>
            <a:ext cx="2083707" cy="1362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1816100"/>
            <a:ext cx="7658100" cy="32131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676398" y="5386451"/>
            <a:ext cx="2540001" cy="1183682"/>
          </a:xfrm>
          <a:prstGeom prst="wedgeRoundRectCallout">
            <a:avLst>
              <a:gd name="adj1" fmla="val 96500"/>
              <a:gd name="adj2" fmla="val -473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 in </a:t>
            </a:r>
            <a:r>
              <a:rPr lang="en-US" i="1" dirty="0" err="1"/>
              <a:t>j</a:t>
            </a:r>
            <a:r>
              <a:rPr lang="en-US" i="1" baseline="30000" dirty="0" err="1"/>
              <a:t>th</a:t>
            </a:r>
            <a:r>
              <a:rPr lang="en-US" i="1" dirty="0"/>
              <a:t> </a:t>
            </a:r>
            <a:r>
              <a:rPr lang="en-US" dirty="0"/>
              <a:t>neuron at the </a:t>
            </a:r>
            <a:r>
              <a:rPr lang="en-US" i="1" dirty="0"/>
              <a:t>l</a:t>
            </a:r>
            <a:r>
              <a:rPr lang="en-US" i="1" baseline="30000" dirty="0"/>
              <a:t>th</a:t>
            </a:r>
            <a:r>
              <a:rPr lang="en-US" i="1" dirty="0"/>
              <a:t> </a:t>
            </a:r>
            <a:r>
              <a:rPr lang="en-US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5752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73913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: last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83916" y="343442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341" y="974977"/>
            <a:ext cx="3824380" cy="2075543"/>
          </a:xfrm>
          <a:prstGeom prst="rect">
            <a:avLst/>
          </a:prstGeom>
        </p:spPr>
      </p:pic>
      <p:pic>
        <p:nvPicPr>
          <p:cNvPr id="8" name="Picture 7" descr="Screen Shot 2016-10-23 at 4.46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1690688"/>
            <a:ext cx="4356100" cy="1778000"/>
          </a:xfrm>
          <a:prstGeom prst="rect">
            <a:avLst/>
          </a:prstGeom>
        </p:spPr>
      </p:pic>
      <p:pic>
        <p:nvPicPr>
          <p:cNvPr id="9" name="Picture 8" descr="Screen Shot 2016-10-23 at 4.47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95" y="3997114"/>
            <a:ext cx="3530600" cy="8422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0266" y="3541260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form: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3285066" y="4690004"/>
            <a:ext cx="344714" cy="67128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608587" y="4503130"/>
            <a:ext cx="344714" cy="9815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11537" y="5334807"/>
            <a:ext cx="189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components are </a:t>
            </a:r>
          </a:p>
        </p:txBody>
      </p:sp>
      <p:pic>
        <p:nvPicPr>
          <p:cNvPr id="15" name="Picture 14" descr="Screen Shot 2016-10-23 at 4.49.1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60" y="5369154"/>
            <a:ext cx="325538" cy="5715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2876853" y="5030786"/>
            <a:ext cx="553357" cy="288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22196" y="5134594"/>
            <a:ext cx="180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components are </a:t>
            </a:r>
          </a:p>
        </p:txBody>
      </p:sp>
      <p:pic>
        <p:nvPicPr>
          <p:cNvPr id="22" name="Picture 21" descr="Screen Shot 2016-10-23 at 4.50.07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83" y="5141462"/>
            <a:ext cx="563239" cy="45538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657599" y="5704139"/>
            <a:ext cx="3014133" cy="1039335"/>
          </a:xfrm>
          <a:prstGeom prst="wedgeRoundRectCallout">
            <a:avLst>
              <a:gd name="adj1" fmla="val -37718"/>
              <a:gd name="adj2" fmla="val -1617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dirty="0" err="1"/>
              <a:t>Hadamard</a:t>
            </a:r>
            <a:r>
              <a:rPr lang="en-US" dirty="0"/>
              <a:t> Product: just element-wise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18250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 animBg="1"/>
      <p:bldP spid="13" grpId="0" animBg="1"/>
      <p:bldP spid="14" grpId="0"/>
      <p:bldP spid="20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305721" cy="5032375"/>
          </a:xfrm>
        </p:spPr>
        <p:txBody>
          <a:bodyPr/>
          <a:lstStyle/>
          <a:p>
            <a:r>
              <a:rPr lang="en-US" b="1" dirty="0"/>
              <a:t>Not a new concept!</a:t>
            </a:r>
            <a:endParaRPr lang="en-US" dirty="0"/>
          </a:p>
          <a:p>
            <a:pPr lvl="1"/>
            <a:r>
              <a:rPr lang="en-US" dirty="0"/>
              <a:t>Roots as far back as 1940s work in unsupervised learning</a:t>
            </a:r>
          </a:p>
          <a:p>
            <a:pPr lvl="1"/>
            <a:r>
              <a:rPr lang="en-US" dirty="0"/>
              <a:t>Took off in 1980s and 1990s</a:t>
            </a:r>
          </a:p>
          <a:p>
            <a:pPr lvl="1"/>
            <a:r>
              <a:rPr lang="en-US" dirty="0"/>
              <a:t>Waned in 2000s</a:t>
            </a:r>
          </a:p>
          <a:p>
            <a:r>
              <a:rPr lang="en-US" dirty="0"/>
              <a:t>“Biologically-inspired” computing</a:t>
            </a:r>
          </a:p>
          <a:p>
            <a:pPr lvl="1"/>
            <a:r>
              <a:rPr lang="en-US" dirty="0"/>
              <a:t>May or may not be true</a:t>
            </a:r>
          </a:p>
          <a:p>
            <a:r>
              <a:rPr lang="en-US" b="1" dirty="0"/>
              <a:t>Shift from rule-based to emergent learning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721" y="1690688"/>
            <a:ext cx="6529211" cy="4896908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342460" y="3064716"/>
            <a:ext cx="3860800" cy="1226296"/>
          </a:xfrm>
          <a:custGeom>
            <a:avLst/>
            <a:gdLst>
              <a:gd name="connsiteX0" fmla="*/ 3352800 w 3860800"/>
              <a:gd name="connsiteY0" fmla="*/ 244163 h 1226296"/>
              <a:gd name="connsiteX1" fmla="*/ 2235200 w 3860800"/>
              <a:gd name="connsiteY1" fmla="*/ 244163 h 1226296"/>
              <a:gd name="connsiteX2" fmla="*/ 2032000 w 3860800"/>
              <a:gd name="connsiteY2" fmla="*/ 193363 h 1226296"/>
              <a:gd name="connsiteX3" fmla="*/ 1659467 w 3860800"/>
              <a:gd name="connsiteY3" fmla="*/ 142563 h 1226296"/>
              <a:gd name="connsiteX4" fmla="*/ 1439334 w 3860800"/>
              <a:gd name="connsiteY4" fmla="*/ 108696 h 1226296"/>
              <a:gd name="connsiteX5" fmla="*/ 965200 w 3860800"/>
              <a:gd name="connsiteY5" fmla="*/ 74830 h 1226296"/>
              <a:gd name="connsiteX6" fmla="*/ 745067 w 3860800"/>
              <a:gd name="connsiteY6" fmla="*/ 40963 h 1226296"/>
              <a:gd name="connsiteX7" fmla="*/ 558800 w 3860800"/>
              <a:gd name="connsiteY7" fmla="*/ 24030 h 1226296"/>
              <a:gd name="connsiteX8" fmla="*/ 406400 w 3860800"/>
              <a:gd name="connsiteY8" fmla="*/ 7096 h 1226296"/>
              <a:gd name="connsiteX9" fmla="*/ 33867 w 3860800"/>
              <a:gd name="connsiteY9" fmla="*/ 57896 h 1226296"/>
              <a:gd name="connsiteX10" fmla="*/ 0 w 3860800"/>
              <a:gd name="connsiteY10" fmla="*/ 108696 h 1226296"/>
              <a:gd name="connsiteX11" fmla="*/ 16934 w 3860800"/>
              <a:gd name="connsiteY11" fmla="*/ 633630 h 1226296"/>
              <a:gd name="connsiteX12" fmla="*/ 50800 w 3860800"/>
              <a:gd name="connsiteY12" fmla="*/ 819896 h 1226296"/>
              <a:gd name="connsiteX13" fmla="*/ 84667 w 3860800"/>
              <a:gd name="connsiteY13" fmla="*/ 938430 h 1226296"/>
              <a:gd name="connsiteX14" fmla="*/ 118534 w 3860800"/>
              <a:gd name="connsiteY14" fmla="*/ 1006163 h 1226296"/>
              <a:gd name="connsiteX15" fmla="*/ 237067 w 3860800"/>
              <a:gd name="connsiteY15" fmla="*/ 1107763 h 1226296"/>
              <a:gd name="connsiteX16" fmla="*/ 304800 w 3860800"/>
              <a:gd name="connsiteY16" fmla="*/ 1141630 h 1226296"/>
              <a:gd name="connsiteX17" fmla="*/ 372534 w 3860800"/>
              <a:gd name="connsiteY17" fmla="*/ 1158563 h 1226296"/>
              <a:gd name="connsiteX18" fmla="*/ 999067 w 3860800"/>
              <a:gd name="connsiteY18" fmla="*/ 1107763 h 1226296"/>
              <a:gd name="connsiteX19" fmla="*/ 1134534 w 3860800"/>
              <a:gd name="connsiteY19" fmla="*/ 1090830 h 1226296"/>
              <a:gd name="connsiteX20" fmla="*/ 1490134 w 3860800"/>
              <a:gd name="connsiteY20" fmla="*/ 1073896 h 1226296"/>
              <a:gd name="connsiteX21" fmla="*/ 2692400 w 3860800"/>
              <a:gd name="connsiteY21" fmla="*/ 1107763 h 1226296"/>
              <a:gd name="connsiteX22" fmla="*/ 2912534 w 3860800"/>
              <a:gd name="connsiteY22" fmla="*/ 1158563 h 1226296"/>
              <a:gd name="connsiteX23" fmla="*/ 3064934 w 3860800"/>
              <a:gd name="connsiteY23" fmla="*/ 1192430 h 1226296"/>
              <a:gd name="connsiteX24" fmla="*/ 3217334 w 3860800"/>
              <a:gd name="connsiteY24" fmla="*/ 1226296 h 1226296"/>
              <a:gd name="connsiteX25" fmla="*/ 3539067 w 3860800"/>
              <a:gd name="connsiteY25" fmla="*/ 1209363 h 1226296"/>
              <a:gd name="connsiteX26" fmla="*/ 3623734 w 3860800"/>
              <a:gd name="connsiteY26" fmla="*/ 1175496 h 1226296"/>
              <a:gd name="connsiteX27" fmla="*/ 3691467 w 3860800"/>
              <a:gd name="connsiteY27" fmla="*/ 1158563 h 1226296"/>
              <a:gd name="connsiteX28" fmla="*/ 3742267 w 3860800"/>
              <a:gd name="connsiteY28" fmla="*/ 1141630 h 1226296"/>
              <a:gd name="connsiteX29" fmla="*/ 3793067 w 3860800"/>
              <a:gd name="connsiteY29" fmla="*/ 1107763 h 1226296"/>
              <a:gd name="connsiteX30" fmla="*/ 3843867 w 3860800"/>
              <a:gd name="connsiteY30" fmla="*/ 1090830 h 1226296"/>
              <a:gd name="connsiteX31" fmla="*/ 3860800 w 3860800"/>
              <a:gd name="connsiteY31" fmla="*/ 1023096 h 1226296"/>
              <a:gd name="connsiteX32" fmla="*/ 3843867 w 3860800"/>
              <a:gd name="connsiteY32" fmla="*/ 769096 h 1226296"/>
              <a:gd name="connsiteX33" fmla="*/ 3759200 w 3860800"/>
              <a:gd name="connsiteY33" fmla="*/ 565896 h 1226296"/>
              <a:gd name="connsiteX34" fmla="*/ 3708400 w 3860800"/>
              <a:gd name="connsiteY34" fmla="*/ 430430 h 1226296"/>
              <a:gd name="connsiteX35" fmla="*/ 3691467 w 3860800"/>
              <a:gd name="connsiteY35" fmla="*/ 362696 h 1226296"/>
              <a:gd name="connsiteX36" fmla="*/ 3623734 w 3860800"/>
              <a:gd name="connsiteY36" fmla="*/ 227230 h 1226296"/>
              <a:gd name="connsiteX37" fmla="*/ 3572934 w 3860800"/>
              <a:gd name="connsiteY37" fmla="*/ 210296 h 1226296"/>
              <a:gd name="connsiteX38" fmla="*/ 3403600 w 3860800"/>
              <a:gd name="connsiteY38" fmla="*/ 261096 h 1226296"/>
              <a:gd name="connsiteX39" fmla="*/ 3268134 w 3860800"/>
              <a:gd name="connsiteY39" fmla="*/ 278030 h 122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60800" h="1226296">
                <a:moveTo>
                  <a:pt x="3352800" y="244163"/>
                </a:moveTo>
                <a:cubicBezTo>
                  <a:pt x="2951894" y="344388"/>
                  <a:pt x="3212407" y="285453"/>
                  <a:pt x="2235200" y="244163"/>
                </a:cubicBezTo>
                <a:cubicBezTo>
                  <a:pt x="1895049" y="229790"/>
                  <a:pt x="2190590" y="218737"/>
                  <a:pt x="2032000" y="193363"/>
                </a:cubicBezTo>
                <a:cubicBezTo>
                  <a:pt x="1908247" y="173563"/>
                  <a:pt x="1783534" y="160287"/>
                  <a:pt x="1659467" y="142563"/>
                </a:cubicBezTo>
                <a:cubicBezTo>
                  <a:pt x="1585972" y="132064"/>
                  <a:pt x="1513356" y="114390"/>
                  <a:pt x="1439334" y="108696"/>
                </a:cubicBezTo>
                <a:cubicBezTo>
                  <a:pt x="1134595" y="85255"/>
                  <a:pt x="1292632" y="96658"/>
                  <a:pt x="965200" y="74830"/>
                </a:cubicBezTo>
                <a:cubicBezTo>
                  <a:pt x="899193" y="63828"/>
                  <a:pt x="810448" y="48227"/>
                  <a:pt x="745067" y="40963"/>
                </a:cubicBezTo>
                <a:cubicBezTo>
                  <a:pt x="683103" y="34078"/>
                  <a:pt x="620836" y="30234"/>
                  <a:pt x="558800" y="24030"/>
                </a:cubicBezTo>
                <a:cubicBezTo>
                  <a:pt x="507941" y="18944"/>
                  <a:pt x="457200" y="12741"/>
                  <a:pt x="406400" y="7096"/>
                </a:cubicBezTo>
                <a:cubicBezTo>
                  <a:pt x="324580" y="11403"/>
                  <a:pt x="124708" y="-32944"/>
                  <a:pt x="33867" y="57896"/>
                </a:cubicBezTo>
                <a:cubicBezTo>
                  <a:pt x="19476" y="72287"/>
                  <a:pt x="11289" y="91763"/>
                  <a:pt x="0" y="108696"/>
                </a:cubicBezTo>
                <a:cubicBezTo>
                  <a:pt x="5645" y="283674"/>
                  <a:pt x="7485" y="458816"/>
                  <a:pt x="16934" y="633630"/>
                </a:cubicBezTo>
                <a:cubicBezTo>
                  <a:pt x="18247" y="657919"/>
                  <a:pt x="44194" y="790168"/>
                  <a:pt x="50800" y="819896"/>
                </a:cubicBezTo>
                <a:cubicBezTo>
                  <a:pt x="57409" y="849634"/>
                  <a:pt x="71614" y="907973"/>
                  <a:pt x="84667" y="938430"/>
                </a:cubicBezTo>
                <a:cubicBezTo>
                  <a:pt x="94611" y="961632"/>
                  <a:pt x="103388" y="985969"/>
                  <a:pt x="118534" y="1006163"/>
                </a:cubicBezTo>
                <a:cubicBezTo>
                  <a:pt x="149556" y="1047525"/>
                  <a:pt x="192272" y="1082165"/>
                  <a:pt x="237067" y="1107763"/>
                </a:cubicBezTo>
                <a:cubicBezTo>
                  <a:pt x="258984" y="1120287"/>
                  <a:pt x="281165" y="1132767"/>
                  <a:pt x="304800" y="1141630"/>
                </a:cubicBezTo>
                <a:cubicBezTo>
                  <a:pt x="326591" y="1149802"/>
                  <a:pt x="349956" y="1152919"/>
                  <a:pt x="372534" y="1158563"/>
                </a:cubicBezTo>
                <a:lnTo>
                  <a:pt x="999067" y="1107763"/>
                </a:lnTo>
                <a:cubicBezTo>
                  <a:pt x="1044324" y="1102999"/>
                  <a:pt x="1089135" y="1093961"/>
                  <a:pt x="1134534" y="1090830"/>
                </a:cubicBezTo>
                <a:cubicBezTo>
                  <a:pt x="1252920" y="1082665"/>
                  <a:pt x="1371601" y="1079541"/>
                  <a:pt x="1490134" y="1073896"/>
                </a:cubicBezTo>
                <a:lnTo>
                  <a:pt x="2692400" y="1107763"/>
                </a:lnTo>
                <a:cubicBezTo>
                  <a:pt x="2769955" y="1110785"/>
                  <a:pt x="2838278" y="1139999"/>
                  <a:pt x="2912534" y="1158563"/>
                </a:cubicBezTo>
                <a:cubicBezTo>
                  <a:pt x="2963019" y="1171184"/>
                  <a:pt x="3014227" y="1180728"/>
                  <a:pt x="3064934" y="1192430"/>
                </a:cubicBezTo>
                <a:cubicBezTo>
                  <a:pt x="3220351" y="1228295"/>
                  <a:pt x="3035939" y="1190018"/>
                  <a:pt x="3217334" y="1226296"/>
                </a:cubicBezTo>
                <a:cubicBezTo>
                  <a:pt x="3324578" y="1220652"/>
                  <a:pt x="3432504" y="1222683"/>
                  <a:pt x="3539067" y="1209363"/>
                </a:cubicBezTo>
                <a:cubicBezTo>
                  <a:pt x="3569229" y="1205593"/>
                  <a:pt x="3594897" y="1185108"/>
                  <a:pt x="3623734" y="1175496"/>
                </a:cubicBezTo>
                <a:cubicBezTo>
                  <a:pt x="3645812" y="1168137"/>
                  <a:pt x="3669090" y="1164956"/>
                  <a:pt x="3691467" y="1158563"/>
                </a:cubicBezTo>
                <a:cubicBezTo>
                  <a:pt x="3708630" y="1153660"/>
                  <a:pt x="3725334" y="1147274"/>
                  <a:pt x="3742267" y="1141630"/>
                </a:cubicBezTo>
                <a:cubicBezTo>
                  <a:pt x="3759200" y="1130341"/>
                  <a:pt x="3774864" y="1116864"/>
                  <a:pt x="3793067" y="1107763"/>
                </a:cubicBezTo>
                <a:cubicBezTo>
                  <a:pt x="3809032" y="1099781"/>
                  <a:pt x="3832717" y="1104768"/>
                  <a:pt x="3843867" y="1090830"/>
                </a:cubicBezTo>
                <a:cubicBezTo>
                  <a:pt x="3858405" y="1072657"/>
                  <a:pt x="3855156" y="1045674"/>
                  <a:pt x="3860800" y="1023096"/>
                </a:cubicBezTo>
                <a:cubicBezTo>
                  <a:pt x="3855156" y="938429"/>
                  <a:pt x="3852750" y="853484"/>
                  <a:pt x="3843867" y="769096"/>
                </a:cubicBezTo>
                <a:cubicBezTo>
                  <a:pt x="3835042" y="685253"/>
                  <a:pt x="3793192" y="650876"/>
                  <a:pt x="3759200" y="565896"/>
                </a:cubicBezTo>
                <a:cubicBezTo>
                  <a:pt x="3741314" y="521180"/>
                  <a:pt x="3721670" y="476874"/>
                  <a:pt x="3708400" y="430430"/>
                </a:cubicBezTo>
                <a:cubicBezTo>
                  <a:pt x="3702006" y="408053"/>
                  <a:pt x="3698827" y="384775"/>
                  <a:pt x="3691467" y="362696"/>
                </a:cubicBezTo>
                <a:cubicBezTo>
                  <a:pt x="3683565" y="338989"/>
                  <a:pt x="3652016" y="249856"/>
                  <a:pt x="3623734" y="227230"/>
                </a:cubicBezTo>
                <a:cubicBezTo>
                  <a:pt x="3609796" y="216079"/>
                  <a:pt x="3589867" y="215941"/>
                  <a:pt x="3572934" y="210296"/>
                </a:cubicBezTo>
                <a:cubicBezTo>
                  <a:pt x="3527757" y="225355"/>
                  <a:pt x="3454789" y="252564"/>
                  <a:pt x="3403600" y="261096"/>
                </a:cubicBezTo>
                <a:cubicBezTo>
                  <a:pt x="3358712" y="268577"/>
                  <a:pt x="3268134" y="278030"/>
                  <a:pt x="3268134" y="278030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648181" y="2489199"/>
            <a:ext cx="2801552" cy="1964267"/>
          </a:xfrm>
          <a:prstGeom prst="wedgeRoundRectCallout">
            <a:avLst>
              <a:gd name="adj1" fmla="val -69607"/>
              <a:gd name="adj2" fmla="val -64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1986 paper by </a:t>
            </a:r>
            <a:r>
              <a:rPr lang="en-US" dirty="0" err="1"/>
              <a:t>Rumelhart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—fastest backpropagation algorithm since original 1970s version</a:t>
            </a:r>
          </a:p>
        </p:txBody>
      </p:sp>
    </p:spTree>
    <p:extLst>
      <p:ext uri="{BB962C8B-B14F-4D97-AF65-F5344CB8AC3E}">
        <p14:creationId xmlns:p14="http://schemas.microsoft.com/office/powerpoint/2010/main" val="11294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73913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: last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83916" y="343442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341" y="974977"/>
            <a:ext cx="3824380" cy="2075543"/>
          </a:xfrm>
          <a:prstGeom prst="rect">
            <a:avLst/>
          </a:prstGeom>
        </p:spPr>
      </p:pic>
      <p:pic>
        <p:nvPicPr>
          <p:cNvPr id="8" name="Picture 7" descr="Screen Shot 2016-10-23 at 4.46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1690688"/>
            <a:ext cx="4356100" cy="177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0267" y="3994453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form for square loss:</a:t>
            </a:r>
          </a:p>
        </p:txBody>
      </p:sp>
      <p:pic>
        <p:nvPicPr>
          <p:cNvPr id="19" name="Picture 18" descr="Screen Shot 2016-10-23 at 4.51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4507479"/>
            <a:ext cx="4483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2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95926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: error at level </a:t>
            </a:r>
            <a:r>
              <a:rPr lang="en-US" i="1" dirty="0"/>
              <a:t>l </a:t>
            </a:r>
            <a:r>
              <a:rPr lang="en-US" dirty="0"/>
              <a:t>in terms of error at level </a:t>
            </a:r>
            <a:r>
              <a:rPr lang="en-US" i="1" dirty="0"/>
              <a:t>l+1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83916" y="365455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341" y="1195107"/>
            <a:ext cx="3824380" cy="2075543"/>
          </a:xfrm>
          <a:prstGeom prst="rect">
            <a:avLst/>
          </a:prstGeom>
        </p:spPr>
      </p:pic>
      <p:pic>
        <p:nvPicPr>
          <p:cNvPr id="10" name="Picture 9" descr="Screen Shot 2016-10-23 at 4.53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92" y="2085418"/>
            <a:ext cx="3928835" cy="848160"/>
          </a:xfrm>
          <a:prstGeom prst="rect">
            <a:avLst/>
          </a:prstGeom>
        </p:spPr>
      </p:pic>
      <p:pic>
        <p:nvPicPr>
          <p:cNvPr id="11" name="Picture 10" descr="Screen Shot 2016-10-23 at 4.54.2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76" y="3650220"/>
            <a:ext cx="1306318" cy="1041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26027" y="3112410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we can use to compute</a:t>
            </a:r>
          </a:p>
        </p:txBody>
      </p:sp>
      <p:pic>
        <p:nvPicPr>
          <p:cNvPr id="13" name="Picture 12" descr="Screen Shot 2016-10-23 at 4.55.1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4" y="5085535"/>
            <a:ext cx="2371271" cy="1089739"/>
          </a:xfrm>
          <a:prstGeom prst="rect">
            <a:avLst/>
          </a:prstGeom>
        </p:spPr>
      </p:pic>
      <p:pic>
        <p:nvPicPr>
          <p:cNvPr id="14" name="Picture 13" descr="Screen Shot 2016-10-23 at 4.55.27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494" y="5186583"/>
            <a:ext cx="1608624" cy="91258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345970" y="5494332"/>
            <a:ext cx="426357" cy="272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345970" y="3990891"/>
            <a:ext cx="426357" cy="272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291" y="3713355"/>
            <a:ext cx="1155700" cy="990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87" y="4931903"/>
            <a:ext cx="26797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95926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</a:t>
            </a:r>
            <a:r>
              <a:rPr lang="en-US" dirty="0"/>
              <a:t>: 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83916" y="365455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341" y="1195107"/>
            <a:ext cx="3824380" cy="2075543"/>
          </a:xfrm>
          <a:prstGeom prst="rect">
            <a:avLst/>
          </a:prstGeom>
        </p:spPr>
      </p:pic>
      <p:pic>
        <p:nvPicPr>
          <p:cNvPr id="16" name="Picture 15" descr="Screen Shot 2016-10-23 at 4.57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86" y="1878072"/>
            <a:ext cx="4744614" cy="42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29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Backpropagation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67" y="1405467"/>
            <a:ext cx="7721600" cy="521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35"/>
          <a:stretch/>
        </p:blipFill>
        <p:spPr>
          <a:xfrm>
            <a:off x="1202267" y="1405467"/>
            <a:ext cx="7721600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24"/>
          <a:stretch/>
        </p:blipFill>
        <p:spPr>
          <a:xfrm>
            <a:off x="1202267" y="1405467"/>
            <a:ext cx="77216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47"/>
          <a:stretch/>
        </p:blipFill>
        <p:spPr>
          <a:xfrm>
            <a:off x="1202267" y="1405467"/>
            <a:ext cx="7721600" cy="2810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15"/>
          <a:stretch/>
        </p:blipFill>
        <p:spPr>
          <a:xfrm>
            <a:off x="1202267" y="1405467"/>
            <a:ext cx="7721600" cy="40132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593505">
            <a:off x="9076107" y="5217356"/>
            <a:ext cx="978408" cy="106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287934" y="2893483"/>
            <a:ext cx="2582333" cy="2243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SGD to update the </a:t>
            </a:r>
            <a:r>
              <a:rPr lang="en-US"/>
              <a:t>weights according to the gradients</a:t>
            </a:r>
          </a:p>
        </p:txBody>
      </p:sp>
      <p:sp>
        <p:nvSpPr>
          <p:cNvPr id="11" name="Right Arrow 10"/>
          <p:cNvSpPr/>
          <p:nvPr/>
        </p:nvSpPr>
        <p:spPr>
          <a:xfrm rot="13356658">
            <a:off x="8872140" y="1633241"/>
            <a:ext cx="1159235" cy="106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0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 updates for multilayer ANN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nodes </a:t>
            </a:r>
            <a:r>
              <a:rPr lang="en-US" i="1" dirty="0"/>
              <a:t>k</a:t>
            </a:r>
            <a:r>
              <a:rPr lang="en-US" dirty="0"/>
              <a:t> in output layer </a:t>
            </a:r>
            <a:r>
              <a:rPr lang="en-US" i="1" dirty="0"/>
              <a:t>L:</a:t>
            </a:r>
          </a:p>
          <a:p>
            <a:endParaRPr lang="en-US" i="1" dirty="0"/>
          </a:p>
          <a:p>
            <a:r>
              <a:rPr lang="en-US" dirty="0"/>
              <a:t>For nodes </a:t>
            </a:r>
            <a:r>
              <a:rPr lang="en-US" i="1" dirty="0"/>
              <a:t>j</a:t>
            </a:r>
            <a:r>
              <a:rPr lang="en-US" dirty="0"/>
              <a:t> in hidden layer </a:t>
            </a:r>
            <a:r>
              <a:rPr lang="en-US" i="1" dirty="0"/>
              <a:t>h:</a:t>
            </a:r>
          </a:p>
          <a:p>
            <a:endParaRPr lang="en-US" i="1" dirty="0"/>
          </a:p>
          <a:p>
            <a:r>
              <a:rPr lang="en-US" dirty="0"/>
              <a:t>What happens as the layers get further and further from the output layer?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021488" y="4776132"/>
            <a:ext cx="8517467" cy="1727249"/>
            <a:chOff x="2032000" y="4487333"/>
            <a:chExt cx="8517467" cy="1727249"/>
          </a:xfrm>
        </p:grpSpPr>
        <p:sp>
          <p:nvSpPr>
            <p:cNvPr id="14" name="Rounded Rectangle 13"/>
            <p:cNvSpPr/>
            <p:nvPr/>
          </p:nvSpPr>
          <p:spPr>
            <a:xfrm>
              <a:off x="2032000" y="4487333"/>
              <a:ext cx="8517467" cy="1727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1621" y="4641195"/>
              <a:ext cx="8077201" cy="1404731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2" y="1788006"/>
            <a:ext cx="48768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2" y="2738110"/>
            <a:ext cx="5664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Gradients are unstable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weights are usually &lt; 1, and we are multiplying by many, </a:t>
            </a:r>
            <a:r>
              <a:rPr lang="en-US" i="1" dirty="0"/>
              <a:t>many</a:t>
            </a:r>
            <a:r>
              <a:rPr lang="en-US" dirty="0"/>
              <a:t> such numbers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Screen Shot 2016-04-03 at 3.4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73" y="1317993"/>
            <a:ext cx="5495203" cy="33816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75752" y="923549"/>
            <a:ext cx="180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at 1/4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5939" y="4834593"/>
            <a:ext cx="8517467" cy="1727249"/>
            <a:chOff x="2032000" y="4487333"/>
            <a:chExt cx="8517467" cy="1727249"/>
          </a:xfrm>
        </p:grpSpPr>
        <p:sp>
          <p:nvSpPr>
            <p:cNvPr id="16" name="Rounded Rectangle 15"/>
            <p:cNvSpPr/>
            <p:nvPr/>
          </p:nvSpPr>
          <p:spPr>
            <a:xfrm>
              <a:off x="2032000" y="4487333"/>
              <a:ext cx="8517467" cy="1727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1621" y="4641195"/>
              <a:ext cx="8077201" cy="1404731"/>
            </a:xfrm>
            <a:prstGeom prst="rect">
              <a:avLst/>
            </a:prstGeom>
          </p:spPr>
        </p:pic>
      </p:grpSp>
      <p:sp>
        <p:nvSpPr>
          <p:cNvPr id="7" name="Explosion 1 6"/>
          <p:cNvSpPr/>
          <p:nvPr/>
        </p:nvSpPr>
        <p:spPr>
          <a:xfrm>
            <a:off x="1609074" y="3033874"/>
            <a:ext cx="4047067" cy="2167467"/>
          </a:xfrm>
          <a:prstGeom prst="irregularSeal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Amazing Vanishing Gradient!</a:t>
            </a:r>
          </a:p>
        </p:txBody>
      </p:sp>
    </p:spTree>
    <p:extLst>
      <p:ext uri="{BB962C8B-B14F-4D97-AF65-F5344CB8AC3E}">
        <p14:creationId xmlns:p14="http://schemas.microsoft.com/office/powerpoint/2010/main" val="214730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03 at 3.46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96422"/>
            <a:ext cx="8754342" cy="3348435"/>
          </a:xfrm>
          <a:prstGeom prst="rect">
            <a:avLst/>
          </a:prstGeom>
        </p:spPr>
      </p:pic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5322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3548" y="1554955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4965" y="6044858"/>
            <a:ext cx="5468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 of gradients in a 5-layer network for an artificial image recognition task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99501" y="269642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99501" y="477196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50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5322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3548" y="1554955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16" y="1742875"/>
            <a:ext cx="6261100" cy="468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23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easy for sigmoid units to saturate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12971"/>
          <a:stretch/>
        </p:blipFill>
        <p:spPr>
          <a:xfrm>
            <a:off x="884678" y="1487488"/>
            <a:ext cx="4876825" cy="1554955"/>
          </a:xfrm>
          <a:prstGeom prst="rect">
            <a:avLst/>
          </a:prstGeom>
        </p:spPr>
      </p:pic>
      <p:pic>
        <p:nvPicPr>
          <p:cNvPr id="4" name="Picture 3" descr="Screen Shot 2016-04-03 at 3.4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85" y="3363090"/>
            <a:ext cx="5457376" cy="33583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8" y="3363090"/>
            <a:ext cx="4109987" cy="3335642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061199" y="1690687"/>
            <a:ext cx="3285067" cy="1351755"/>
          </a:xfrm>
          <a:prstGeom prst="wedgeRoundRectCallout">
            <a:avLst>
              <a:gd name="adj1" fmla="val -122379"/>
              <a:gd name="adj2" fmla="val 837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rate approaches zero, and </a:t>
            </a:r>
            <a:r>
              <a:rPr lang="en-US"/>
              <a:t>neuron gets “stuck”</a:t>
            </a:r>
          </a:p>
        </p:txBody>
      </p:sp>
    </p:spTree>
    <p:extLst>
      <p:ext uri="{BB962C8B-B14F-4D97-AF65-F5344CB8AC3E}">
        <p14:creationId xmlns:p14="http://schemas.microsoft.com/office/powerpoint/2010/main" val="124364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easy for sigmoid units to saturate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353733" y="1974586"/>
            <a:ext cx="7247467" cy="4097866"/>
            <a:chOff x="2404533" y="1456267"/>
            <a:chExt cx="7247467" cy="4097866"/>
          </a:xfrm>
        </p:grpSpPr>
        <p:sp>
          <p:nvSpPr>
            <p:cNvPr id="4" name="Rounded Rectangle 3"/>
            <p:cNvSpPr/>
            <p:nvPr/>
          </p:nvSpPr>
          <p:spPr>
            <a:xfrm>
              <a:off x="2404533" y="1456267"/>
              <a:ext cx="7247467" cy="4097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0000" y="1651000"/>
              <a:ext cx="7112000" cy="354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067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671200" cy="5032375"/>
          </a:xfrm>
        </p:spPr>
        <p:txBody>
          <a:bodyPr>
            <a:normAutofit/>
          </a:bodyPr>
          <a:lstStyle/>
          <a:p>
            <a:r>
              <a:rPr lang="en-US" dirty="0"/>
              <a:t>Simplest case: classifier is a multilayer </a:t>
            </a:r>
            <a:r>
              <a:rPr lang="en-US" i="1" dirty="0"/>
              <a:t>network </a:t>
            </a:r>
            <a:r>
              <a:rPr lang="en-US" dirty="0"/>
              <a:t>of </a:t>
            </a:r>
            <a:r>
              <a:rPr lang="en-US" i="1" dirty="0"/>
              <a:t>logistic units</a:t>
            </a:r>
          </a:p>
          <a:p>
            <a:r>
              <a:rPr lang="en-US" dirty="0"/>
              <a:t>Each </a:t>
            </a:r>
            <a:r>
              <a:rPr lang="en-US" i="1" dirty="0"/>
              <a:t>unit </a:t>
            </a:r>
            <a:r>
              <a:rPr lang="en-US" dirty="0"/>
              <a:t>takes some inputs and produces one output using a logistic classifier </a:t>
            </a:r>
          </a:p>
          <a:p>
            <a:r>
              <a:rPr lang="en-US" dirty="0"/>
              <a:t>Output of one unit can be the input of other units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</a:t>
            </a:fld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690688"/>
            <a:ext cx="6056056" cy="39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easy for sigmoid units to saturate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are 500 non-zero inputs initialized with a Gaussian ~N(0,1) then the SD 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Screen Shot 2016-04-03 at 4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29" y="3867981"/>
            <a:ext cx="8143771" cy="1942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2376903"/>
            <a:ext cx="2451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>
          <a:xfrm>
            <a:off x="1803401" y="4765813"/>
            <a:ext cx="5215099" cy="19852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Saturation visualization from </a:t>
            </a:r>
            <a:r>
              <a:rPr lang="en-US" dirty="0" err="1"/>
              <a:t>Glorot</a:t>
            </a:r>
            <a:r>
              <a:rPr lang="en-US" dirty="0"/>
              <a:t> &amp; </a:t>
            </a:r>
            <a:r>
              <a:rPr lang="en-US" dirty="0" err="1"/>
              <a:t>Bengio</a:t>
            </a:r>
            <a:r>
              <a:rPr lang="en-US" dirty="0"/>
              <a:t> 2010 -- using a smarter initialization scheme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easy for sigmoid units to saturate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31</a:t>
            </a:fld>
            <a:endParaRPr lang="en-US"/>
          </a:p>
        </p:txBody>
      </p:sp>
      <p:pic>
        <p:nvPicPr>
          <p:cNvPr id="12" name="Picture 11" descr="Screen Shot 2016-04-03 at 4.1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3372"/>
            <a:ext cx="9144000" cy="3048000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>
            <a:off x="7497973" y="4820361"/>
            <a:ext cx="2643580" cy="1801156"/>
          </a:xfrm>
          <a:prstGeom prst="wedgeEllipseCallout">
            <a:avLst>
              <a:gd name="adj1" fmla="val -60930"/>
              <a:gd name="adj2" fmla="val -1066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layer still stuck for first 100 epochs</a:t>
            </a:r>
          </a:p>
        </p:txBody>
      </p:sp>
    </p:spTree>
    <p:extLst>
      <p:ext uri="{BB962C8B-B14F-4D97-AF65-F5344CB8AC3E}">
        <p14:creationId xmlns:p14="http://schemas.microsoft.com/office/powerpoint/2010/main" val="9281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Different About Modern ANNs?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24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differences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Use of </a:t>
            </a:r>
            <a:r>
              <a:rPr lang="en-US" b="1" dirty="0" err="1">
                <a:solidFill>
                  <a:schemeClr val="tx1"/>
                </a:solidFill>
              </a:rPr>
              <a:t>softmax</a:t>
            </a:r>
            <a:r>
              <a:rPr lang="en-US" b="1" dirty="0">
                <a:solidFill>
                  <a:schemeClr val="tx1"/>
                </a:solidFill>
              </a:rPr>
              <a:t> and entropic loss instead of quadratic (squared) loss</a:t>
            </a:r>
          </a:p>
          <a:p>
            <a:r>
              <a:rPr lang="en-US" dirty="0"/>
              <a:t>Use of alternate non-</a:t>
            </a:r>
            <a:r>
              <a:rPr lang="en-US" dirty="0" err="1"/>
              <a:t>linearities</a:t>
            </a:r>
            <a:endParaRPr lang="en-US" dirty="0"/>
          </a:p>
          <a:p>
            <a:pPr lvl="1"/>
            <a:r>
              <a:rPr lang="en-US" dirty="0" err="1"/>
              <a:t>ReLU</a:t>
            </a:r>
            <a:r>
              <a:rPr lang="en-US" dirty="0"/>
              <a:t> and hyperbolic tangent, instead of sigmoid</a:t>
            </a:r>
          </a:p>
          <a:p>
            <a:r>
              <a:rPr lang="en-US" dirty="0"/>
              <a:t>Better understanding of weight initialization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46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12971"/>
          <a:stretch/>
        </p:blipFill>
        <p:spPr>
          <a:xfrm>
            <a:off x="6177149" y="3189090"/>
            <a:ext cx="5611967" cy="17893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3" y="2033390"/>
            <a:ext cx="7480300" cy="1155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3240344"/>
            <a:ext cx="5067300" cy="1168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4529621"/>
            <a:ext cx="2946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Screen Shot 2016-04-03 at 5.3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24" y="1426621"/>
            <a:ext cx="5677951" cy="51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9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Softmax</a:t>
            </a:r>
            <a:r>
              <a:rPr lang="en-US" dirty="0"/>
              <a:t> output layer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36</a:t>
            </a:fld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8610600" y="4348533"/>
            <a:ext cx="2149929" cy="870857"/>
          </a:xfrm>
          <a:prstGeom prst="wedgeRoundRectCallout">
            <a:avLst>
              <a:gd name="adj1" fmla="val -80250"/>
              <a:gd name="adj2" fmla="val -12097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/>
              <a:t>Δw</a:t>
            </a:r>
            <a:r>
              <a:rPr lang="en-US" sz="2400" i="1" baseline="-25000" dirty="0" err="1"/>
              <a:t>ij</a:t>
            </a:r>
            <a:r>
              <a:rPr lang="en-US" sz="2400" i="1" baseline="-25000" dirty="0"/>
              <a:t> = </a:t>
            </a:r>
            <a:r>
              <a:rPr lang="en-US" sz="2400" i="1" dirty="0"/>
              <a:t>(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i</a:t>
            </a:r>
            <a:r>
              <a:rPr lang="en-US" sz="2400" i="1" dirty="0" err="1"/>
              <a:t>-z</a:t>
            </a:r>
            <a:r>
              <a:rPr lang="en-US" sz="2400" i="1" baseline="-25000" dirty="0" err="1"/>
              <a:t>i</a:t>
            </a:r>
            <a:r>
              <a:rPr lang="en-US" sz="2400" i="1" dirty="0"/>
              <a:t>)y </a:t>
            </a:r>
            <a:r>
              <a:rPr lang="en-US" baseline="-25000" dirty="0"/>
              <a:t>j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944034" y="1591026"/>
            <a:ext cx="7247467" cy="4097866"/>
            <a:chOff x="2404533" y="1456267"/>
            <a:chExt cx="7247467" cy="4097866"/>
          </a:xfrm>
        </p:grpSpPr>
        <p:sp>
          <p:nvSpPr>
            <p:cNvPr id="25" name="Rounded Rectangle 24"/>
            <p:cNvSpPr/>
            <p:nvPr/>
          </p:nvSpPr>
          <p:spPr>
            <a:xfrm>
              <a:off x="2404533" y="1456267"/>
              <a:ext cx="7247467" cy="4097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0" y="1651000"/>
              <a:ext cx="7112000" cy="35433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14" y="1690688"/>
            <a:ext cx="2616200" cy="130810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8191501" y="72905"/>
            <a:ext cx="3661832" cy="1423050"/>
          </a:xfrm>
          <a:prstGeom prst="wedgeRoundRectCallout">
            <a:avLst>
              <a:gd name="adj1" fmla="val -32856"/>
              <a:gd name="adj2" fmla="val 815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Cross-entropy loss after a </a:t>
            </a:r>
            <a:r>
              <a:rPr lang="en-US" dirty="0" err="1"/>
              <a:t>softmax</a:t>
            </a:r>
            <a:r>
              <a:rPr lang="en-US" dirty="0"/>
              <a:t> layer gives a very simple, numerically stable gradient: (</a:t>
            </a:r>
            <a:r>
              <a:rPr lang="en-US" i="1" dirty="0"/>
              <a:t>y - </a:t>
            </a:r>
            <a:r>
              <a:rPr lang="en-US" i="1" dirty="0" err="1"/>
              <a:t>a</a:t>
            </a:r>
            <a:r>
              <a:rPr lang="en-US" i="1" baseline="30000" dirty="0" err="1"/>
              <a:t>L</a:t>
            </a:r>
            <a:r>
              <a:rPr lang="en-US" dirty="0"/>
              <a:t>)</a:t>
            </a:r>
          </a:p>
          <a:p>
            <a:pPr algn="ctr"/>
            <a:endParaRPr lang="en-US" dirty="0"/>
          </a:p>
        </p:txBody>
      </p:sp>
      <p:sp>
        <p:nvSpPr>
          <p:cNvPr id="15" name="Explosion 1 14"/>
          <p:cNvSpPr/>
          <p:nvPr/>
        </p:nvSpPr>
        <p:spPr>
          <a:xfrm>
            <a:off x="6841067" y="5048250"/>
            <a:ext cx="5012266" cy="1630553"/>
          </a:xfrm>
          <a:prstGeom prst="irregularSeal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outputs a </a:t>
            </a:r>
            <a:r>
              <a:rPr lang="en-US"/>
              <a:t>probability distribution!</a:t>
            </a:r>
          </a:p>
        </p:txBody>
      </p:sp>
    </p:spTree>
    <p:extLst>
      <p:ext uri="{BB962C8B-B14F-4D97-AF65-F5344CB8AC3E}">
        <p14:creationId xmlns:p14="http://schemas.microsoft.com/office/powerpoint/2010/main" val="148399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differences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</a:t>
            </a:r>
            <a:r>
              <a:rPr lang="en-US" dirty="0" err="1"/>
              <a:t>softmax</a:t>
            </a:r>
            <a:r>
              <a:rPr lang="en-US" dirty="0"/>
              <a:t> and entropic loss instead of quadratic loss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Often learning is faster and more stable as well as getting better accuracies in the limit</a:t>
            </a:r>
          </a:p>
          <a:p>
            <a:r>
              <a:rPr lang="en-US" dirty="0"/>
              <a:t>Use of alternate non-</a:t>
            </a:r>
            <a:r>
              <a:rPr lang="en-US" dirty="0" err="1"/>
              <a:t>linearities</a:t>
            </a:r>
            <a:endParaRPr lang="en-US" dirty="0"/>
          </a:p>
          <a:p>
            <a:r>
              <a:rPr lang="en-US" dirty="0"/>
              <a:t>Better understanding of weight initialization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99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differences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</a:t>
            </a:r>
            <a:r>
              <a:rPr lang="en-US" dirty="0" err="1"/>
              <a:t>softmax</a:t>
            </a:r>
            <a:r>
              <a:rPr lang="en-US" dirty="0"/>
              <a:t> and entropic loss instead of quadratic loss.</a:t>
            </a:r>
          </a:p>
          <a:p>
            <a:pPr lvl="1"/>
            <a:r>
              <a:rPr lang="en-US" dirty="0"/>
              <a:t>Often learning is faster and more stable as well as getting better accuracies in the limit</a:t>
            </a:r>
          </a:p>
          <a:p>
            <a:r>
              <a:rPr lang="en-US" b="1" dirty="0">
                <a:solidFill>
                  <a:schemeClr val="tx1"/>
                </a:solidFill>
              </a:rPr>
              <a:t>Use of alternate non-</a:t>
            </a:r>
            <a:r>
              <a:rPr lang="en-US" b="1" dirty="0" err="1">
                <a:solidFill>
                  <a:schemeClr val="tx1"/>
                </a:solidFill>
              </a:rPr>
              <a:t>linearities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b="1" dirty="0" err="1">
                <a:solidFill>
                  <a:schemeClr val="tx1"/>
                </a:solidFill>
              </a:rPr>
              <a:t>reLU</a:t>
            </a:r>
            <a:r>
              <a:rPr lang="en-US" b="1" dirty="0">
                <a:solidFill>
                  <a:schemeClr val="tx1"/>
                </a:solidFill>
              </a:rPr>
              <a:t> and hyperbolic tangent</a:t>
            </a:r>
          </a:p>
          <a:p>
            <a:r>
              <a:rPr lang="en-US" dirty="0"/>
              <a:t>Better understanding of weight initialization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6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non-</a:t>
            </a:r>
            <a:r>
              <a:rPr lang="en-US" dirty="0" err="1"/>
              <a:t>linearities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 so far</a:t>
            </a:r>
          </a:p>
          <a:p>
            <a:pPr lvl="1"/>
            <a:r>
              <a:rPr lang="en-US" dirty="0"/>
              <a:t>Changed the </a:t>
            </a:r>
            <a:r>
              <a:rPr lang="en-US" b="1" dirty="0"/>
              <a:t>loss</a:t>
            </a:r>
            <a:r>
              <a:rPr lang="en-US" dirty="0"/>
              <a:t> from square error to cross-entropy (no effect at test time)</a:t>
            </a:r>
          </a:p>
          <a:p>
            <a:pPr lvl="1"/>
            <a:r>
              <a:rPr lang="en-US" dirty="0"/>
              <a:t>Proposed adding another output layer (</a:t>
            </a:r>
            <a:r>
              <a:rPr lang="en-US" dirty="0" err="1"/>
              <a:t>softmax</a:t>
            </a:r>
            <a:r>
              <a:rPr lang="en-US" dirty="0"/>
              <a:t>)</a:t>
            </a:r>
          </a:p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/ sigmoid is not widely used in modern ANNs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2392498" y="4334760"/>
            <a:ext cx="7229375" cy="23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as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output </a:t>
            </a:r>
            <a:r>
              <a:rPr lang="en-US" i="1" dirty="0"/>
              <a:t>o(x) =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50" y="2319867"/>
            <a:ext cx="9461500" cy="116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6" y="3553180"/>
            <a:ext cx="9533467" cy="31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03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non-</a:t>
            </a:r>
            <a:r>
              <a:rPr lang="en-US" dirty="0" err="1"/>
              <a:t>linearities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is not widely used in modern ANNs</a:t>
            </a:r>
          </a:p>
          <a:p>
            <a:r>
              <a:rPr lang="en-US" dirty="0"/>
              <a:t>Alternative #1: </a:t>
            </a:r>
            <a:r>
              <a:rPr lang="en-US" dirty="0" err="1"/>
              <a:t>tanh</a:t>
            </a:r>
            <a:endParaRPr lang="en-US" dirty="0"/>
          </a:p>
          <a:p>
            <a:pPr lvl="1"/>
            <a:r>
              <a:rPr lang="en-US" dirty="0"/>
              <a:t>Like logistic, but shifted to range [-1, +1]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40</a:t>
            </a:fld>
            <a:endParaRPr lang="en-US"/>
          </a:p>
        </p:txBody>
      </p:sp>
      <p:pic>
        <p:nvPicPr>
          <p:cNvPr id="10" name="Picture 9" descr="Screen Shot 2016-04-03 at 5.55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039" y="2703902"/>
            <a:ext cx="4328527" cy="244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5322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3548" y="1554955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16" y="1742875"/>
            <a:ext cx="6261100" cy="4686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9120" y="2357542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depth 4</a:t>
            </a:r>
            <a:r>
              <a:rPr lang="en-US" dirty="0"/>
              <a:t>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9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non-</a:t>
            </a:r>
            <a:r>
              <a:rPr lang="en-US" dirty="0" err="1"/>
              <a:t>linearities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is not widely used in modern ANNs</a:t>
            </a:r>
          </a:p>
          <a:p>
            <a:r>
              <a:rPr lang="en-US" dirty="0"/>
              <a:t>Alternative #1: </a:t>
            </a:r>
            <a:r>
              <a:rPr lang="en-US" dirty="0" err="1"/>
              <a:t>tanh</a:t>
            </a:r>
            <a:endParaRPr lang="en-US" dirty="0"/>
          </a:p>
          <a:p>
            <a:pPr lvl="1"/>
            <a:r>
              <a:rPr lang="en-US" dirty="0"/>
              <a:t>Like logistic, but shifted to range [-1, +1]</a:t>
            </a:r>
          </a:p>
          <a:p>
            <a:r>
              <a:rPr lang="en-US" dirty="0"/>
              <a:t>Alternative #2: 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Linear with cut-off at zero</a:t>
            </a:r>
          </a:p>
          <a:p>
            <a:r>
              <a:rPr lang="en-US" dirty="0"/>
              <a:t>Alternative #2.5: ”Soft” </a:t>
            </a:r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Doesn’t saturate (at one end)</a:t>
            </a:r>
          </a:p>
          <a:p>
            <a:pPr lvl="1"/>
            <a:r>
              <a:rPr lang="en-US" dirty="0" err="1"/>
              <a:t>Sparsifies</a:t>
            </a:r>
            <a:r>
              <a:rPr lang="en-US" dirty="0"/>
              <a:t> outputs</a:t>
            </a:r>
          </a:p>
          <a:p>
            <a:pPr lvl="1"/>
            <a:r>
              <a:rPr lang="en-US" dirty="0"/>
              <a:t>Helps with vanishing gradient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42</a:t>
            </a:fld>
            <a:endParaRPr lang="en-US"/>
          </a:p>
        </p:txBody>
      </p:sp>
      <p:pic>
        <p:nvPicPr>
          <p:cNvPr id="9" name="Picture 8" descr="Screen Shot 2016-04-03 at 5.5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360" y="5821363"/>
            <a:ext cx="2514600" cy="711200"/>
          </a:xfrm>
          <a:prstGeom prst="rect">
            <a:avLst/>
          </a:prstGeom>
        </p:spPr>
      </p:pic>
      <p:pic>
        <p:nvPicPr>
          <p:cNvPr id="7" name="Picture 6" descr="Screen Shot 2016-04-03 at 5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67" y="2788485"/>
            <a:ext cx="4322186" cy="28439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567" y="2788484"/>
            <a:ext cx="4635500" cy="346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differences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</a:t>
            </a:r>
            <a:r>
              <a:rPr lang="en-US" dirty="0" err="1"/>
              <a:t>softmax</a:t>
            </a:r>
            <a:r>
              <a:rPr lang="en-US" dirty="0"/>
              <a:t> and entropic loss instead of quadratic loss.</a:t>
            </a:r>
          </a:p>
          <a:p>
            <a:pPr lvl="1"/>
            <a:r>
              <a:rPr lang="en-US" dirty="0"/>
              <a:t>Often learning is faster and more stable as well as getting better accuracies in the limit</a:t>
            </a:r>
          </a:p>
          <a:p>
            <a:r>
              <a:rPr lang="en-US" dirty="0"/>
              <a:t>Use of alternate non-</a:t>
            </a:r>
            <a:r>
              <a:rPr lang="en-US" dirty="0" err="1"/>
              <a:t>linearities</a:t>
            </a:r>
            <a:endParaRPr lang="en-US" dirty="0"/>
          </a:p>
          <a:p>
            <a:pPr lvl="1"/>
            <a:r>
              <a:rPr lang="en-US" dirty="0" err="1"/>
              <a:t>reLU</a:t>
            </a:r>
            <a:r>
              <a:rPr lang="en-US" dirty="0"/>
              <a:t> and hyperbolic tangent</a:t>
            </a:r>
          </a:p>
          <a:p>
            <a:r>
              <a:rPr lang="en-US" b="1" dirty="0">
                <a:solidFill>
                  <a:schemeClr val="tx1"/>
                </a:solidFill>
              </a:rPr>
              <a:t>Better understanding of weight initialization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3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easy for sigmoid units to saturate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are 500 non-zero inputs initialized with a Gaussian ~N(0,1) then the SD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Common heuristics for initializing weights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44</a:t>
            </a:fld>
            <a:endParaRPr lang="en-US"/>
          </a:p>
        </p:txBody>
      </p:sp>
      <p:pic>
        <p:nvPicPr>
          <p:cNvPr id="12" name="Picture 11" descr="Screen Shot 2016-04-03 at 4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29" y="3026190"/>
            <a:ext cx="8143771" cy="19420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2376903"/>
            <a:ext cx="2451100" cy="46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1" y="5676411"/>
            <a:ext cx="4279900" cy="1104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34" y="5676411"/>
            <a:ext cx="6756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to avoid saturation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Glorot</a:t>
            </a:r>
            <a:r>
              <a:rPr lang="en-US" dirty="0"/>
              <a:t> and </a:t>
            </a:r>
            <a:r>
              <a:rPr lang="en-US" dirty="0" err="1"/>
              <a:t>Bengio</a:t>
            </a:r>
            <a:r>
              <a:rPr lang="en-US" dirty="0"/>
              <a:t> (2010) they suggest weights if level </a:t>
            </a:r>
            <a:r>
              <a:rPr lang="en-US" i="1" dirty="0"/>
              <a:t>j </a:t>
            </a:r>
            <a:r>
              <a:rPr lang="en-US" dirty="0"/>
              <a:t>(with </a:t>
            </a:r>
            <a:r>
              <a:rPr lang="en-US" i="1" dirty="0" err="1"/>
              <a:t>n</a:t>
            </a:r>
            <a:r>
              <a:rPr lang="en-US" i="1" baseline="-25000" dirty="0" err="1"/>
              <a:t>j</a:t>
            </a:r>
            <a:r>
              <a:rPr lang="en-US" i="1" dirty="0"/>
              <a:t> </a:t>
            </a:r>
            <a:r>
              <a:rPr lang="en-US" dirty="0"/>
              <a:t>inputs) from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 descr="Screen Shot 2016-04-03 at 6.01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91" y="2638644"/>
            <a:ext cx="5367848" cy="1675677"/>
          </a:xfrm>
          <a:prstGeom prst="rect">
            <a:avLst/>
          </a:prstGeom>
        </p:spPr>
      </p:pic>
      <p:pic>
        <p:nvPicPr>
          <p:cNvPr id="5" name="Picture 4" descr="Screen Shot 2016-04-03 at 6.03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15"/>
          <a:stretch/>
        </p:blipFill>
        <p:spPr>
          <a:xfrm>
            <a:off x="1299591" y="3766119"/>
            <a:ext cx="7581900" cy="1361221"/>
          </a:xfrm>
          <a:prstGeom prst="rect">
            <a:avLst/>
          </a:prstGeom>
        </p:spPr>
      </p:pic>
      <p:pic>
        <p:nvPicPr>
          <p:cNvPr id="6" name="Picture 5" descr="Screen Shot 2016-04-03 at 6.03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17" b="18614"/>
          <a:stretch/>
        </p:blipFill>
        <p:spPr>
          <a:xfrm>
            <a:off x="1299591" y="5127340"/>
            <a:ext cx="7581900" cy="701187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998132" y="4846864"/>
            <a:ext cx="475828" cy="2571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005923" y="5549844"/>
            <a:ext cx="475828" cy="2571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667439" y="2318424"/>
            <a:ext cx="5430981" cy="14005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First breakthrough deep learning results were based on clever pre-training initialization schemes, where deep networks were seeded with weights learned from unsupervised strategies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067800" y="3947034"/>
            <a:ext cx="2407868" cy="20981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This is not always the solution – but good initialization is very important for deep nets!</a:t>
            </a:r>
          </a:p>
        </p:txBody>
      </p:sp>
    </p:spTree>
    <p:extLst>
      <p:ext uri="{BB962C8B-B14F-4D97-AF65-F5344CB8AC3E}">
        <p14:creationId xmlns:p14="http://schemas.microsoft.com/office/powerpoint/2010/main" val="70491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Backpropagation makes training deep neural networks possible</a:t>
            </a:r>
          </a:p>
          <a:p>
            <a:pPr lvl="1"/>
            <a:r>
              <a:rPr lang="en-US" dirty="0"/>
              <a:t>Known since 1970s, understood since 1980s, used since 1990s, tractable since 2010s</a:t>
            </a:r>
          </a:p>
          <a:p>
            <a:r>
              <a:rPr lang="en-US" dirty="0"/>
              <a:t>Feed-forward versus backward propagation</a:t>
            </a:r>
          </a:p>
          <a:p>
            <a:pPr lvl="1"/>
            <a:r>
              <a:rPr lang="en-US" dirty="0"/>
              <a:t>Feed-forward evaluates the network’s current configuration, J()</a:t>
            </a:r>
          </a:p>
          <a:p>
            <a:pPr lvl="1"/>
            <a:r>
              <a:rPr lang="en-US" dirty="0"/>
              <a:t>Backpropagation assigns error in J() to individual weights</a:t>
            </a:r>
          </a:p>
          <a:p>
            <a:r>
              <a:rPr lang="en-US" dirty="0"/>
              <a:t>Each layer considered a function of its inputs</a:t>
            </a:r>
          </a:p>
          <a:p>
            <a:pPr lvl="1"/>
            <a:r>
              <a:rPr lang="en-US" dirty="0"/>
              <a:t>Differentiable activation functions strung together</a:t>
            </a:r>
          </a:p>
          <a:p>
            <a:pPr lvl="1"/>
            <a:r>
              <a:rPr lang="en-US" dirty="0"/>
              <a:t>Chain rule of calculus</a:t>
            </a:r>
          </a:p>
          <a:p>
            <a:r>
              <a:rPr lang="en-US" dirty="0"/>
              <a:t>Modern deep architectures made possible due to logistical tweaks</a:t>
            </a:r>
          </a:p>
          <a:p>
            <a:pPr lvl="1"/>
            <a:r>
              <a:rPr lang="en-US" dirty="0"/>
              <a:t>Vanishing / Exploding gradient and new 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42864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“A gentle introduction to backpropagation”, </a:t>
            </a:r>
            <a:r>
              <a:rPr lang="en-US" dirty="0">
                <a:hlinkClick r:id="rId2"/>
              </a:rPr>
              <a:t>http://numericinsight.com/uploads/A_Gentle_Introduction_to_Backpropagation.pdf</a:t>
            </a:r>
            <a:r>
              <a:rPr lang="en-US" dirty="0"/>
              <a:t> </a:t>
            </a:r>
          </a:p>
          <a:p>
            <a:r>
              <a:rPr lang="en-US" dirty="0"/>
              <a:t>“Deep Feed-Forward Networks”, Chapter 6, </a:t>
            </a:r>
            <a:r>
              <a:rPr lang="en-US" i="1" dirty="0"/>
              <a:t>Deep Learning Book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http://www.deeplearningbook.org/contents/mlp.html</a:t>
            </a:r>
            <a:r>
              <a:rPr lang="en-US" dirty="0"/>
              <a:t> </a:t>
            </a:r>
          </a:p>
          <a:p>
            <a:r>
              <a:rPr lang="en-US" dirty="0"/>
              <a:t>“Backpropagation, Intuitions”, CS231n “CNNs for Visual Recognition”, </a:t>
            </a:r>
            <a:r>
              <a:rPr lang="en-US" dirty="0">
                <a:hlinkClick r:id="rId4"/>
              </a:rPr>
              <a:t>https://cs231n.github.io/optimization-2/</a:t>
            </a:r>
            <a:r>
              <a:rPr lang="en-US" dirty="0"/>
              <a:t> </a:t>
            </a:r>
          </a:p>
          <a:p>
            <a:r>
              <a:rPr lang="en-US" dirty="0"/>
              <a:t>“How the Backpropagation Algorithm works”, Chapter 2, </a:t>
            </a:r>
            <a:r>
              <a:rPr lang="en-US" i="1" dirty="0"/>
              <a:t>Neural Networks and Deep Learning, </a:t>
            </a:r>
            <a:r>
              <a:rPr lang="en-US" dirty="0">
                <a:hlinkClick r:id="rId5"/>
              </a:rPr>
              <a:t>http://neuralnetworksanddeeplearning.com/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0C45-7F7F-AFFA-67C2-F6C004C3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85237-BA99-EE0C-FA90-B4BE3F963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1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Simple equation</a:t>
            </a:r>
          </a:p>
          <a:p>
            <a:endParaRPr lang="en-US" dirty="0"/>
          </a:p>
          <a:p>
            <a:r>
              <a:rPr lang="en-US" dirty="0"/>
              <a:t>Some example inputs</a:t>
            </a:r>
          </a:p>
          <a:p>
            <a:pPr lvl="1"/>
            <a:r>
              <a:rPr lang="en-US" dirty="0"/>
              <a:t>x = -2</a:t>
            </a:r>
          </a:p>
          <a:p>
            <a:pPr lvl="1"/>
            <a:r>
              <a:rPr lang="en-US" dirty="0"/>
              <a:t>y = 5</a:t>
            </a:r>
          </a:p>
          <a:p>
            <a:pPr lvl="1"/>
            <a:r>
              <a:rPr lang="en-US" dirty="0"/>
              <a:t>z = -4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50" y="2334818"/>
            <a:ext cx="39878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1825625"/>
            <a:ext cx="5473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Multilayer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671200" cy="5032375"/>
          </a:xfrm>
        </p:spPr>
        <p:txBody>
          <a:bodyPr>
            <a:normAutofit/>
          </a:bodyPr>
          <a:lstStyle/>
          <a:p>
            <a:r>
              <a:rPr lang="en-US" dirty="0"/>
              <a:t>Simplest case: classifier is a multilayer </a:t>
            </a:r>
            <a:r>
              <a:rPr lang="en-US" i="1" dirty="0"/>
              <a:t>network </a:t>
            </a:r>
            <a:r>
              <a:rPr lang="en-US" dirty="0"/>
              <a:t>of </a:t>
            </a:r>
            <a:r>
              <a:rPr lang="en-US" i="1" strike="sngStrike" dirty="0"/>
              <a:t>logistic</a:t>
            </a:r>
            <a:r>
              <a:rPr lang="en-US" i="1" dirty="0"/>
              <a:t> units </a:t>
            </a:r>
            <a:r>
              <a:rPr lang="en-US" b="1" i="1" dirty="0"/>
              <a:t>that perform some differentiable computation</a:t>
            </a:r>
            <a:endParaRPr lang="en-US" i="1" dirty="0"/>
          </a:p>
          <a:p>
            <a:r>
              <a:rPr lang="en-US" dirty="0"/>
              <a:t>Each </a:t>
            </a:r>
            <a:r>
              <a:rPr lang="en-US" i="1" dirty="0"/>
              <a:t>unit </a:t>
            </a:r>
            <a:r>
              <a:rPr lang="en-US" dirty="0"/>
              <a:t>takes some inputs and produces one output </a:t>
            </a:r>
            <a:r>
              <a:rPr lang="en-US" strike="sngStrike" dirty="0"/>
              <a:t>using a logistic classifier </a:t>
            </a:r>
          </a:p>
          <a:p>
            <a:r>
              <a:rPr lang="en-US" dirty="0"/>
              <a:t>Output of one unit can be the input of other units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5</a:t>
            </a:fld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690688"/>
            <a:ext cx="6056056" cy="39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44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[slightly less simple]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Logistic Regression, </a:t>
            </a:r>
            <a:br>
              <a:rPr lang="en-US" dirty="0"/>
            </a:br>
            <a:r>
              <a:rPr lang="en-US" dirty="0"/>
              <a:t>with a bias term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3567"/>
            <a:ext cx="9791700" cy="372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1" y="1694532"/>
            <a:ext cx="5956299" cy="7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6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 multilayer network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 a loss (simplest case: squared error)</a:t>
            </a:r>
          </a:p>
          <a:p>
            <a:pPr lvl="1"/>
            <a:r>
              <a:rPr lang="en-US" dirty="0"/>
              <a:t>But over a network of “units” that do simple computations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Minimize loss with gradient descent</a:t>
            </a:r>
          </a:p>
          <a:p>
            <a:pPr lvl="1"/>
            <a:r>
              <a:rPr lang="en-US" dirty="0"/>
              <a:t>You can do this over complex networks if you can take the </a:t>
            </a:r>
            <a:r>
              <a:rPr lang="en-US" i="1" dirty="0"/>
              <a:t>gradient</a:t>
            </a:r>
            <a:r>
              <a:rPr lang="en-US" dirty="0"/>
              <a:t> of each unit: every computation is </a:t>
            </a:r>
            <a:r>
              <a:rPr lang="en-US" i="1" dirty="0"/>
              <a:t>differentiable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45" y="2664358"/>
            <a:ext cx="4332516" cy="91830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33" y="4766139"/>
            <a:ext cx="5782733" cy="189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ANNs in the 90s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90s: mostly 2-layer networks (or specialized </a:t>
            </a:r>
            <a:r>
              <a:rPr lang="en-US"/>
              <a:t>“deep” networks that were hand-built)</a:t>
            </a:r>
            <a:endParaRPr lang="en-US" dirty="0"/>
          </a:p>
          <a:p>
            <a:r>
              <a:rPr lang="en-US" dirty="0"/>
              <a:t>Worked well, but training was</a:t>
            </a:r>
            <a:r>
              <a:rPr lang="en-US" i="1" dirty="0"/>
              <a:t> slow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6-04-03 at 10.55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51" y="3394554"/>
            <a:ext cx="9034298" cy="33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ANNs in the 90’s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Screen Shot 2016-04-03 at 10.55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1" y="1812881"/>
            <a:ext cx="4097881" cy="1522985"/>
          </a:xfrm>
          <a:prstGeom prst="rect">
            <a:avLst/>
          </a:prstGeom>
        </p:spPr>
      </p:pic>
      <p:pic>
        <p:nvPicPr>
          <p:cNvPr id="5" name="Picture 4" descr="Screen Shot 2016-04-03 at 10.58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07" y="1812881"/>
            <a:ext cx="5935785" cy="2398604"/>
          </a:xfrm>
          <a:prstGeom prst="rect">
            <a:avLst/>
          </a:prstGeom>
        </p:spPr>
      </p:pic>
      <p:pic>
        <p:nvPicPr>
          <p:cNvPr id="7" name="Picture 6" descr="Screen Shot 2016-04-03 at 10.58.4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74263"/>
            <a:ext cx="4736483" cy="895681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8610600" y="4602291"/>
            <a:ext cx="1862666" cy="1343944"/>
          </a:xfrm>
          <a:prstGeom prst="wedgeRoundRectCallout">
            <a:avLst>
              <a:gd name="adj1" fmla="val -19924"/>
              <a:gd name="adj2" fmla="val -723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CNN: 98.3 - 99.3% accurate</a:t>
            </a:r>
          </a:p>
          <a:p>
            <a:pPr algn="ctr"/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1352241" y="3629085"/>
            <a:ext cx="1862666" cy="1343944"/>
          </a:xfrm>
          <a:prstGeom prst="wedgeRoundRectCallout">
            <a:avLst>
              <a:gd name="adj1" fmla="val 20076"/>
              <a:gd name="adj2" fmla="val 675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 with polynomial kernel: 98.9 - 99.2% accurate</a:t>
            </a:r>
          </a:p>
        </p:txBody>
      </p:sp>
    </p:spTree>
    <p:extLst>
      <p:ext uri="{BB962C8B-B14F-4D97-AF65-F5344CB8AC3E}">
        <p14:creationId xmlns:p14="http://schemas.microsoft.com/office/powerpoint/2010/main" val="149908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Nomenclature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Backpropagation:</a:t>
            </a:r>
            <a:r>
              <a:rPr lang="en-US" dirty="0"/>
              <a:t> refers </a:t>
            </a:r>
            <a:r>
              <a:rPr lang="en-US" b="1" dirty="0"/>
              <a:t>only</a:t>
            </a:r>
            <a:r>
              <a:rPr lang="en-US" dirty="0"/>
              <a:t> to the method for computing the gradient of a function</a:t>
            </a:r>
          </a:p>
          <a:p>
            <a:pPr lvl="1"/>
            <a:r>
              <a:rPr lang="en-US" dirty="0"/>
              <a:t>Is NOT specific to multilayer neural networks (in principle, can compute gradients for any function)</a:t>
            </a:r>
          </a:p>
          <a:p>
            <a:endParaRPr lang="en-US" dirty="0"/>
          </a:p>
          <a:p>
            <a:r>
              <a:rPr lang="en-US" i="1" dirty="0"/>
              <a:t>Stochastic gradient descent:</a:t>
            </a:r>
            <a:r>
              <a:rPr lang="en-US" dirty="0"/>
              <a:t> conducts learning using the derived gradient</a:t>
            </a:r>
          </a:p>
          <a:p>
            <a:pPr lvl="1"/>
            <a:r>
              <a:rPr lang="en-US" dirty="0"/>
              <a:t>Hence, you can run SGD on gradients you derive manually, or through </a:t>
            </a:r>
            <a:r>
              <a:rPr lang="en-US" dirty="0" err="1"/>
              <a:t>backprop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7078</TotalTime>
  <Words>1976</Words>
  <Application>Microsoft Macintosh PowerPoint</Application>
  <PresentationFormat>Widescreen</PresentationFormat>
  <Paragraphs>318</Paragraphs>
  <Slides>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Backpropagation</vt:lpstr>
      <vt:lpstr>Artificial Neural Networks</vt:lpstr>
      <vt:lpstr>Multilayer networks</vt:lpstr>
      <vt:lpstr>LR as a Graph</vt:lpstr>
      <vt:lpstr>Multilayer networks</vt:lpstr>
      <vt:lpstr>Learning a multilayer network</vt:lpstr>
      <vt:lpstr>ANNs in the 90s</vt:lpstr>
      <vt:lpstr>ANNs in the 90’s</vt:lpstr>
      <vt:lpstr>Nomenclature</vt:lpstr>
      <vt:lpstr>Notation</vt:lpstr>
      <vt:lpstr>Notation</vt:lpstr>
      <vt:lpstr>Notation</vt:lpstr>
      <vt:lpstr>Notation</vt:lpstr>
      <vt:lpstr>Notation</vt:lpstr>
      <vt:lpstr>Notation</vt:lpstr>
      <vt:lpstr>Computation is “feedforward”</vt:lpstr>
      <vt:lpstr>Notation</vt:lpstr>
      <vt:lpstr>Notation</vt:lpstr>
      <vt:lpstr>BackProp: last layer</vt:lpstr>
      <vt:lpstr>BackProp: last layer</vt:lpstr>
      <vt:lpstr>BackProp: error at level l in terms of error at level l+1</vt:lpstr>
      <vt:lpstr>BackProp: Summary</vt:lpstr>
      <vt:lpstr>Full Backpropagation</vt:lpstr>
      <vt:lpstr>Weight updates for multilayer ANN</vt:lpstr>
      <vt:lpstr>Gradients are unstable</vt:lpstr>
      <vt:lpstr>PowerPoint Presentation</vt:lpstr>
      <vt:lpstr>PowerPoint Presentation</vt:lpstr>
      <vt:lpstr>It’s easy for sigmoid units to saturate</vt:lpstr>
      <vt:lpstr>It’s easy for sigmoid units to saturate</vt:lpstr>
      <vt:lpstr>It’s easy for sigmoid units to saturate</vt:lpstr>
      <vt:lpstr>It’s easy for sigmoid units to saturate</vt:lpstr>
      <vt:lpstr>What’s Different About Modern ANNs?</vt:lpstr>
      <vt:lpstr>Some key differences</vt:lpstr>
      <vt:lpstr>Cross-entropy loss</vt:lpstr>
      <vt:lpstr>Cross-entropy loss</vt:lpstr>
      <vt:lpstr>Softmax output layer</vt:lpstr>
      <vt:lpstr>Some key differences</vt:lpstr>
      <vt:lpstr>Some key differences</vt:lpstr>
      <vt:lpstr>Alternative non-linearities</vt:lpstr>
      <vt:lpstr>Alternative non-linearities</vt:lpstr>
      <vt:lpstr>PowerPoint Presentation</vt:lpstr>
      <vt:lpstr>Alternative non-linearities</vt:lpstr>
      <vt:lpstr>Some key differences</vt:lpstr>
      <vt:lpstr>It’s easy for sigmoid units to saturate</vt:lpstr>
      <vt:lpstr>Initializing to avoid saturation</vt:lpstr>
      <vt:lpstr>Summary</vt:lpstr>
      <vt:lpstr>References</vt:lpstr>
      <vt:lpstr>PowerPoint Presentation</vt:lpstr>
      <vt:lpstr>Example</vt:lpstr>
      <vt:lpstr>[slightly less simple]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230</cp:revision>
  <dcterms:created xsi:type="dcterms:W3CDTF">2017-09-09T20:28:18Z</dcterms:created>
  <dcterms:modified xsi:type="dcterms:W3CDTF">2025-03-25T16:31:29Z</dcterms:modified>
</cp:coreProperties>
</file>